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oboto Condensed"/>
      <p:regular r:id="rId74"/>
      <p:bold r:id="rId75"/>
      <p:italic r:id="rId76"/>
      <p:boldItalic r:id="rId77"/>
    </p:embeddedFont>
    <p:embeddedFont>
      <p:font typeface="Helvetica Neue"/>
      <p:regular r:id="rId78"/>
      <p:bold r:id="rId79"/>
      <p:italic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F4EFC4-B8A6-4DAC-B60C-A7F7E51DCC7C}">
  <a:tblStyle styleId="{BEF4EFC4-B8A6-4DAC-B60C-A7F7E51DCC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italic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Condensed-bold.fntdata"/><Relationship Id="rId30" Type="http://schemas.openxmlformats.org/officeDocument/2006/relationships/slide" Target="slides/slide24.xml"/><Relationship Id="rId74" Type="http://schemas.openxmlformats.org/officeDocument/2006/relationships/font" Target="fonts/RobotoCondensed-regular.fntdata"/><Relationship Id="rId33" Type="http://schemas.openxmlformats.org/officeDocument/2006/relationships/slide" Target="slides/slide27.xml"/><Relationship Id="rId77" Type="http://schemas.openxmlformats.org/officeDocument/2006/relationships/font" Target="fonts/RobotoCondensed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Condensed-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name_vector = c(“John”, “Bon”, “Sarah”, “Alice”)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new_hope &lt;- c(460, 313.4)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empire_strikes &lt;- c(290.4, 247.9)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return_jedi &lt;- c(309.3, 165.8)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Naming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region &lt;- c("US", "non-US")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title &lt;- c("A new hope", "The empire strikes back", "Return of the Jedi")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new_hope &lt;- c(460, 313.4)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empire_strikes &lt;- c(290.4, 247.9)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return_jedi &lt;- c(309.3, 165.8)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Naming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region &lt;- c("US", "non-US")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title &lt;- c("A new hope", "The empire strikes back", "Return of the Jedi")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construct 2nd matrix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box_office &lt;- c(474.5, 552.5, 310.7, 338.7, 380.3, 468.5)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starwars2 &lt;-matrix(box_office, nrow=3, byrow=TRUE,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           dimnames=list(c("The Phantom Menace", "Attack of the Clones", "Revenge of the Sith"),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                         c("US", "non-US")))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all2 &lt;- rbind(starwars, starwars2)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all2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my.df &lt;- data.frame(name=c("ckKang", "ybHong", "wsByun", "eHwangbo"),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            job=c("Teacher", "Student", "Student", "Student"),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            age = c(28, 25, 22, 24))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이외에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이외에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00">
                <a:solidFill>
                  <a:schemeClr val="dk1"/>
                </a:solidFill>
              </a:rPr>
              <a:t>https://ordo.tistory.com/4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퀴즈범위 제외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퀴즈범위 제외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퀴즈범위 제외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1119025"/>
            <a:ext cx="85206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3509275"/>
            <a:ext cx="85206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50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450" y="4694400"/>
            <a:ext cx="9144000" cy="449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50</a:t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48699" cy="5486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rstudio.co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cran.r-project.org/bin/windows/Rtools/" TargetMode="External"/><Relationship Id="rId8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atisticsplaybook.com/courses/r/lectures/35420333" TargetMode="External"/><Relationship Id="rId4" Type="http://schemas.openxmlformats.org/officeDocument/2006/relationships/hyperlink" Target="https://iamoverthemoon.tistory.com/64" TargetMode="External"/><Relationship Id="rId5" Type="http://schemas.openxmlformats.org/officeDocument/2006/relationships/hyperlink" Target="https://bigdaheta.tistory.com/37" TargetMode="External"/><Relationship Id="rId6" Type="http://schemas.openxmlformats.org/officeDocument/2006/relationships/hyperlink" Target="https://daily1123.tistory.com/entry/%ED%86%B5%EA%B3%84-%ED%94%84%EB%A1%9C%EA%B7%B8%EB%9E%A8-R-%EC%84%A4%EC%B9%98%ED%95%98%EA%B8%B0-R-Studio-%EC%84%A4%EC%B9%98%ED%95%98%EA%B8%B0-Mac-%EA%B8%B0%EC%A4%80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hyperlink" Target="https://statisticsplaybook.com/courses/r/lectures/35420333" TargetMode="External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311700" y="1510700"/>
            <a:ext cx="85206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 programming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2022 ARKLAB Summer Internship Training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LTY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311700" y="798750"/>
            <a:ext cx="85206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Helvetica Neue"/>
                <a:ea typeface="Helvetica Neue"/>
                <a:cs typeface="Helvetica Neue"/>
                <a:sym typeface="Helvetica Neue"/>
              </a:rPr>
              <a:t>Let’s get started</a:t>
            </a:r>
            <a:endParaRPr b="1" sz="3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125825" y="708850"/>
            <a:ext cx="88953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 and function in R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preprocessing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125825" y="708850"/>
            <a:ext cx="88953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b="1" lang="ko" sz="2100" u="sng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 </a:t>
            </a:r>
            <a:r>
              <a:rPr b="1" lang="ko" sz="21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function</a:t>
            </a:r>
            <a:r>
              <a:rPr b="1" lang="ko" sz="2100" u="sng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R</a:t>
            </a:r>
            <a:endParaRPr b="1" sz="2100" u="sng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preprocessing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24350" y="481525"/>
            <a:ext cx="88953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 initialization</a:t>
            </a:r>
            <a:endParaRPr b="1"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R은 다른 언어와 달리 </a:t>
            </a:r>
            <a:r>
              <a:rPr b="1" lang="ko" sz="1600" u="sng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type에 엄격한 제한을 두지 않는다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variable_name &lt;- value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or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variable_name = value</a:t>
            </a:r>
            <a:endParaRPr b="1"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728100" y="1833575"/>
            <a:ext cx="32094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참고) Naming rule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alphabet letter, ‘.’ (dot), ‘_’ (underscore)만 사용가능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변수의 첫글자는 alphabet letter or dot(‘.’)이어야한다.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‘.’뒤의 두번째 글자는 숫자가 될 수 없다.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ex)사용가능 : val, val.first, val22, .val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사용 불가능 : 22, 33val, .2Ace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36194" l="0" r="77757" t="12120"/>
          <a:stretch/>
        </p:blipFill>
        <p:spPr>
          <a:xfrm>
            <a:off x="124350" y="1847725"/>
            <a:ext cx="2456726" cy="3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54168" l="59001" r="0" t="9344"/>
          <a:stretch/>
        </p:blipFill>
        <p:spPr>
          <a:xfrm>
            <a:off x="2581075" y="1888650"/>
            <a:ext cx="3147024" cy="157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Operators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8403" l="10920" r="34749" t="33310"/>
          <a:stretch/>
        </p:blipFill>
        <p:spPr>
          <a:xfrm>
            <a:off x="504225" y="739525"/>
            <a:ext cx="6310248" cy="38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132600" y="932200"/>
            <a:ext cx="88788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●"/>
            </a:pP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Scalar: single value </a:t>
            </a:r>
            <a:b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x = 10</a:t>
            </a:r>
            <a:b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</a:t>
            </a:r>
            <a:r>
              <a:rPr lang="ko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Numeric, string, boolean, Factor, NA, NULL value 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●"/>
            </a:pP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Vector: one-dimensional homogeneous collection of values</a:t>
            </a:r>
            <a:b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list = c(1, 2, 3, 4)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●"/>
            </a:pP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Matrix: multi-dimensional homogeneous collection of values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= matrix(data = c(8,2,5,0,1,3), nrow = 3, ncol = 2, byrow = T, dimnames = list(c("A", "B", "C"), c("D", "E")))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●"/>
            </a:pPr>
            <a:r>
              <a:rPr lang="ko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frame: multi-dimensional heterogeneous collection of values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- 1. Scalar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132600" y="932200"/>
            <a:ext cx="88788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Scalar: single value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AutoNum type="arabicParenR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Numeric : x =10(integer), x = 10.5(double)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AutoNum type="arabicParenR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Logical : TRUE(T), FALSE(F)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AutoNum type="arabicParenR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Character : x = “string”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AutoNum type="arabicParenR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Special value</a:t>
            </a:r>
            <a:b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NA : missing value</a:t>
            </a:r>
            <a:b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값이 missing인지 확인하기 위해서,</a:t>
            </a:r>
            <a:b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is.na() 함수를 사용할 수 있다. 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Inf, -Inf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8047" l="11961" r="33337" t="65760"/>
          <a:stretch/>
        </p:blipFill>
        <p:spPr>
          <a:xfrm>
            <a:off x="4142525" y="572700"/>
            <a:ext cx="5001398" cy="13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27537" l="12944" r="69031" t="49810"/>
          <a:stretch/>
        </p:blipFill>
        <p:spPr>
          <a:xfrm>
            <a:off x="4078050" y="2060925"/>
            <a:ext cx="1905706" cy="13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30773" l="12830" r="55936" t="40498"/>
          <a:stretch/>
        </p:blipFill>
        <p:spPr>
          <a:xfrm>
            <a:off x="6165150" y="2004075"/>
            <a:ext cx="2855923" cy="14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91125" y="3853950"/>
            <a:ext cx="87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type을 확인할 때 typeof(), class() 함수를 사용한다.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- 2. Vector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252150" y="889525"/>
            <a:ext cx="86397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vector is a sequence of data elements of the same basic type.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i="0" lang="ko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All members should be of same data type</a:t>
            </a: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98575" y="3987925"/>
            <a:ext cx="4645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Vector를 정의할 때 c()함수를 사용한다.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64225" l="0" r="61884" t="16512"/>
          <a:stretch/>
        </p:blipFill>
        <p:spPr>
          <a:xfrm>
            <a:off x="146888" y="2101550"/>
            <a:ext cx="4948574" cy="140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15350" l="0" r="61884" t="42093"/>
          <a:stretch/>
        </p:blipFill>
        <p:spPr>
          <a:xfrm>
            <a:off x="5218550" y="2001150"/>
            <a:ext cx="3925373" cy="246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- 2. Vector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252150" y="821800"/>
            <a:ext cx="192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18975" l="13718" r="50585" t="57644"/>
          <a:stretch/>
        </p:blipFill>
        <p:spPr>
          <a:xfrm>
            <a:off x="252150" y="1394500"/>
            <a:ext cx="4732248" cy="17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5099025" y="1394500"/>
            <a:ext cx="38382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b="0" i="0" lang="ko" sz="1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R에 index는 0이 아닌 1부터 시작한다. </a:t>
            </a:r>
            <a:endParaRPr b="0" i="0" sz="16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b="0" i="0" lang="ko" sz="1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음수 index를 사용하면 해당 index를 제외한 값들을 표현할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- 2. Vector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32192" l="0" r="68215" t="20839"/>
          <a:stretch/>
        </p:blipFill>
        <p:spPr>
          <a:xfrm>
            <a:off x="425025" y="1145875"/>
            <a:ext cx="4383250" cy="3643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04225" y="572700"/>
            <a:ext cx="43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seq(), rep()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What is R?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25700" y="708850"/>
            <a:ext cx="4446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ko" sz="1600">
                <a:solidFill>
                  <a:srgbClr val="000000"/>
                </a:solidFill>
              </a:rPr>
              <a:t>R은 데이터 분석을 위한 통계 및 시각화 라이브러리를 지원하는 공개 프로그래밍 언어이다.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</a:rPr>
              <a:t>R은 하나의 컴퓨터 언어이자 다양한 패키지 (또는 라이브러리)들의 집합이다. 통계, 기계학습, Finance, Bioinformatics, Visualization 등 다양한 기능의 패키지들이 있으며, </a:t>
            </a:r>
            <a:r>
              <a:rPr b="1" lang="ko" sz="1600">
                <a:solidFill>
                  <a:srgbClr val="000000"/>
                </a:solidFill>
              </a:rPr>
              <a:t>무료로 제공한다</a:t>
            </a:r>
            <a:r>
              <a:rPr lang="ko" sz="1600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50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96460"/>
            <a:ext cx="4329951" cy="349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6948" y="3043925"/>
            <a:ext cx="1944975" cy="15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- 2. Vector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37542" l="31305" r="41449" t="35850"/>
          <a:stretch/>
        </p:blipFill>
        <p:spPr>
          <a:xfrm>
            <a:off x="4572001" y="294100"/>
            <a:ext cx="4221048" cy="23189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8761" l="31305" r="36819" t="65864"/>
          <a:stretch/>
        </p:blipFill>
        <p:spPr>
          <a:xfrm>
            <a:off x="4572000" y="2768150"/>
            <a:ext cx="4397050" cy="19688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2"/>
          <p:cNvSpPr txBox="1"/>
          <p:nvPr/>
        </p:nvSpPr>
        <p:spPr>
          <a:xfrm>
            <a:off x="291050" y="673325"/>
            <a:ext cx="565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operation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5556200" y="2192700"/>
            <a:ext cx="308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→ a_vector에서 4보다 큰 수의 개수</a:t>
            </a:r>
            <a:endParaRPr b="1" i="0" sz="1400" u="none" cap="none" strike="noStrike">
              <a:solidFill>
                <a:srgbClr val="000000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4">
            <a:alphaModFix/>
          </a:blip>
          <a:srcRect b="37382" l="11567" r="70585" t="40417"/>
          <a:stretch/>
        </p:blipFill>
        <p:spPr>
          <a:xfrm>
            <a:off x="504225" y="1300712"/>
            <a:ext cx="3143126" cy="2199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32"/>
          <p:cNvSpPr txBox="1"/>
          <p:nvPr/>
        </p:nvSpPr>
        <p:spPr>
          <a:xfrm>
            <a:off x="5400400" y="4340625"/>
            <a:ext cx="39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300" u="none" cap="none" strike="noStrike">
                <a:solidFill>
                  <a:srgbClr val="000000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→ a_vector와 b_vector의 값이 같은 수의 개수</a:t>
            </a:r>
            <a:endParaRPr b="1" i="0" sz="1300" u="none" cap="none" strike="noStrike">
              <a:solidFill>
                <a:srgbClr val="000000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125800" y="632650"/>
            <a:ext cx="68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Matrix: multi-dimensional homogeneous collection of values (complex array)																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69053" l="6076" r="67275" t="21053"/>
          <a:stretch/>
        </p:blipFill>
        <p:spPr>
          <a:xfrm>
            <a:off x="377650" y="1586350"/>
            <a:ext cx="3108250" cy="649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26" name="Google Shape;226;p33"/>
          <p:cNvGraphicFramePr/>
          <p:nvPr/>
        </p:nvGraphicFramePr>
        <p:xfrm>
          <a:off x="3590925" y="11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new_hope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460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313.4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7" name="Google Shape;227;p33"/>
          <p:cNvGraphicFramePr/>
          <p:nvPr/>
        </p:nvGraphicFramePr>
        <p:xfrm>
          <a:off x="3590925" y="168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empire_strikes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290.4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247.9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8" name="Google Shape;228;p33"/>
          <p:cNvGraphicFramePr/>
          <p:nvPr/>
        </p:nvGraphicFramePr>
        <p:xfrm>
          <a:off x="3590925" y="22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return_jedi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309.3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165.8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53193" l="6076" r="47109" t="32054"/>
          <a:stretch/>
        </p:blipFill>
        <p:spPr>
          <a:xfrm>
            <a:off x="377650" y="3394975"/>
            <a:ext cx="5213952" cy="924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30" name="Google Shape;230;p33"/>
          <p:cNvGraphicFramePr/>
          <p:nvPr/>
        </p:nvGraphicFramePr>
        <p:xfrm>
          <a:off x="5722200" y="320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new_hope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460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313.4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1" name="Google Shape;231;p33"/>
          <p:cNvGraphicFramePr/>
          <p:nvPr/>
        </p:nvGraphicFramePr>
        <p:xfrm>
          <a:off x="5722200" y="360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empire_strikes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290.4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247.9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Google Shape;232;p33"/>
          <p:cNvGraphicFramePr/>
          <p:nvPr/>
        </p:nvGraphicFramePr>
        <p:xfrm>
          <a:off x="5722200" y="40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return_jedi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309.3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165.8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3"/>
          <p:cNvSpPr txBox="1"/>
          <p:nvPr/>
        </p:nvSpPr>
        <p:spPr>
          <a:xfrm>
            <a:off x="1929900" y="2755788"/>
            <a:ext cx="35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 vectors to make a matrix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1392025" y="2235500"/>
            <a:ext cx="547500" cy="102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125800" y="632650"/>
            <a:ext cx="686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Matrix: multi-dimensional homogeneous collection of values (complex array)																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6986800" y="3118000"/>
            <a:ext cx="1738800" cy="147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*Options</a:t>
            </a:r>
            <a:b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nrow: 열 개수	</a:t>
            </a:r>
            <a:b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ncol: 행 개수	</a:t>
            </a:r>
            <a:b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ko" sz="15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byrow: 데이터를 열로 나열</a:t>
            </a:r>
            <a:endParaRPr b="0" i="0" sz="15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69053" l="6076" r="67275" t="21053"/>
          <a:stretch/>
        </p:blipFill>
        <p:spPr>
          <a:xfrm>
            <a:off x="377650" y="1586350"/>
            <a:ext cx="3108250" cy="649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53193" l="6076" r="47109" t="32054"/>
          <a:stretch/>
        </p:blipFill>
        <p:spPr>
          <a:xfrm>
            <a:off x="377650" y="3394975"/>
            <a:ext cx="5213952" cy="9241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4"/>
          <p:cNvSpPr txBox="1"/>
          <p:nvPr/>
        </p:nvSpPr>
        <p:spPr>
          <a:xfrm>
            <a:off x="1929900" y="2755788"/>
            <a:ext cx="35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 vectors to make a matrix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1392025" y="2235500"/>
            <a:ext cx="547500" cy="102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34"/>
          <p:cNvCxnSpPr/>
          <p:nvPr/>
        </p:nvCxnSpPr>
        <p:spPr>
          <a:xfrm>
            <a:off x="2018950" y="4005975"/>
            <a:ext cx="1449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34"/>
          <p:cNvCxnSpPr/>
          <p:nvPr/>
        </p:nvCxnSpPr>
        <p:spPr>
          <a:xfrm>
            <a:off x="3200125" y="4016700"/>
            <a:ext cx="558300" cy="472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34"/>
          <p:cNvCxnSpPr/>
          <p:nvPr/>
        </p:nvCxnSpPr>
        <p:spPr>
          <a:xfrm>
            <a:off x="3769225" y="4479525"/>
            <a:ext cx="31680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49" name="Google Shape;249;p34"/>
          <p:cNvGraphicFramePr/>
          <p:nvPr/>
        </p:nvGraphicFramePr>
        <p:xfrm>
          <a:off x="3590925" y="11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new_hope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460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313.4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0" name="Google Shape;250;p34"/>
          <p:cNvGraphicFramePr/>
          <p:nvPr/>
        </p:nvGraphicFramePr>
        <p:xfrm>
          <a:off x="3590925" y="168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empire_strikes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290.4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247.9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1" name="Google Shape;251;p34"/>
          <p:cNvGraphicFramePr/>
          <p:nvPr/>
        </p:nvGraphicFramePr>
        <p:xfrm>
          <a:off x="3590925" y="22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{BEF4EFC4-B8A6-4DAC-B60C-A7F7E51DCC7C}</a:tableStyleId>
              </a:tblPr>
              <a:tblGrid>
                <a:gridCol w="1261275"/>
                <a:gridCol w="746925"/>
                <a:gridCol w="10041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return_jedi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309.3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" sz="1200" u="none" cap="none" strike="noStrike"/>
                        <a:t>165.8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34292" l="6077" r="37541" t="46552"/>
          <a:stretch/>
        </p:blipFill>
        <p:spPr>
          <a:xfrm>
            <a:off x="504225" y="765950"/>
            <a:ext cx="7458024" cy="142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1635450" y="2571750"/>
            <a:ext cx="15033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Naming 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4430925" y="2571750"/>
            <a:ext cx="15033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Naming 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4">
            <a:alphaModFix/>
          </a:blip>
          <a:srcRect b="11208" l="0" r="69740" t="73949"/>
          <a:stretch/>
        </p:blipFill>
        <p:spPr>
          <a:xfrm>
            <a:off x="4301031" y="3180475"/>
            <a:ext cx="4587902" cy="12657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5">
            <a:alphaModFix/>
          </a:blip>
          <a:srcRect b="0" l="0" r="0" t="6103"/>
          <a:stretch/>
        </p:blipFill>
        <p:spPr>
          <a:xfrm>
            <a:off x="1635450" y="3180475"/>
            <a:ext cx="2332725" cy="126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5"/>
          <p:cNvSpPr txBox="1"/>
          <p:nvPr/>
        </p:nvSpPr>
        <p:spPr>
          <a:xfrm>
            <a:off x="413575" y="36132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1행 전체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504225" y="3180475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1열 전체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2459200" y="3361700"/>
            <a:ext cx="569100" cy="2514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35"/>
          <p:cNvCxnSpPr/>
          <p:nvPr/>
        </p:nvCxnSpPr>
        <p:spPr>
          <a:xfrm>
            <a:off x="1342450" y="3340225"/>
            <a:ext cx="1116900" cy="1395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35"/>
          <p:cNvSpPr/>
          <p:nvPr/>
        </p:nvSpPr>
        <p:spPr>
          <a:xfrm>
            <a:off x="1720350" y="3613250"/>
            <a:ext cx="569100" cy="306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35"/>
          <p:cNvCxnSpPr/>
          <p:nvPr/>
        </p:nvCxnSpPr>
        <p:spPr>
          <a:xfrm>
            <a:off x="1245800" y="3752750"/>
            <a:ext cx="4746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236525" y="629975"/>
            <a:ext cx="81633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rowSums(), colSums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cbind(): column bind (열 합치기,**행의 개수가 같을 경우에만 가능)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58055" l="6315" r="69168" t="32950"/>
          <a:stretch/>
        </p:blipFill>
        <p:spPr>
          <a:xfrm>
            <a:off x="504225" y="2886525"/>
            <a:ext cx="3437525" cy="709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75" name="Google Shape;275;p36"/>
          <p:cNvGrpSpPr/>
          <p:nvPr/>
        </p:nvGrpSpPr>
        <p:grpSpPr>
          <a:xfrm>
            <a:off x="4480167" y="2309651"/>
            <a:ext cx="4187389" cy="1550364"/>
            <a:chOff x="3789350" y="2236375"/>
            <a:chExt cx="4498699" cy="1665625"/>
          </a:xfrm>
        </p:grpSpPr>
        <p:pic>
          <p:nvPicPr>
            <p:cNvPr id="276" name="Google Shape;276;p36"/>
            <p:cNvPicPr preferRelativeResize="0"/>
            <p:nvPr/>
          </p:nvPicPr>
          <p:blipFill rotWithShape="1">
            <a:blip r:embed="rId4">
              <a:alphaModFix/>
            </a:blip>
            <a:srcRect b="8044" l="663" r="63656" t="74272"/>
            <a:stretch/>
          </p:blipFill>
          <p:spPr>
            <a:xfrm>
              <a:off x="3789350" y="2647950"/>
              <a:ext cx="4498699" cy="125405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7" name="Google Shape;277;p36"/>
            <p:cNvSpPr txBox="1"/>
            <p:nvPr/>
          </p:nvSpPr>
          <p:spPr>
            <a:xfrm>
              <a:off x="6562555" y="2236375"/>
              <a:ext cx="17085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ko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cbind() result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8" name="Google Shape;278;p36"/>
          <p:cNvPicPr preferRelativeResize="0"/>
          <p:nvPr/>
        </p:nvPicPr>
        <p:blipFill rotWithShape="1">
          <a:blip r:embed="rId5">
            <a:alphaModFix/>
          </a:blip>
          <a:srcRect b="10676" l="1351" r="42992" t="70499"/>
          <a:stretch/>
        </p:blipFill>
        <p:spPr>
          <a:xfrm>
            <a:off x="3071800" y="1375213"/>
            <a:ext cx="5328019" cy="10135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6"/>
          <p:cNvSpPr/>
          <p:nvPr/>
        </p:nvSpPr>
        <p:spPr>
          <a:xfrm>
            <a:off x="3941750" y="3059450"/>
            <a:ext cx="4695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66697" l="6315" r="79282" t="26039"/>
          <a:stretch/>
        </p:blipFill>
        <p:spPr>
          <a:xfrm>
            <a:off x="504225" y="1446550"/>
            <a:ext cx="2019398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6"/>
          <p:cNvSpPr/>
          <p:nvPr/>
        </p:nvSpPr>
        <p:spPr>
          <a:xfrm>
            <a:off x="2523625" y="1547963"/>
            <a:ext cx="4695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45575" y="753025"/>
            <a:ext cx="8269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rPr b="0" i="0" lang="k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rbind(): </a:t>
            </a:r>
            <a:r>
              <a:rPr b="0" i="0" lang="ko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bind (행 합치기,**열의 개수가 같을 경우에만 가능)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-"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44356" l="5330" r="13870" t="32133"/>
          <a:stretch/>
        </p:blipFill>
        <p:spPr>
          <a:xfrm>
            <a:off x="345575" y="1236750"/>
            <a:ext cx="8639698" cy="141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 rotWithShape="1">
          <a:blip r:embed="rId4">
            <a:alphaModFix/>
          </a:blip>
          <a:srcRect b="10011" l="1308" r="68399" t="65316"/>
          <a:stretch/>
        </p:blipFill>
        <p:spPr>
          <a:xfrm>
            <a:off x="520325" y="2796300"/>
            <a:ext cx="3899275" cy="17863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37"/>
          <p:cNvSpPr txBox="1"/>
          <p:nvPr/>
        </p:nvSpPr>
        <p:spPr>
          <a:xfrm>
            <a:off x="5006450" y="2110000"/>
            <a:ext cx="3544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dimnames : 행, 열 이름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- 3. Matrix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124350" y="572700"/>
            <a:ext cx="88953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indexing  :  </a:t>
            </a:r>
            <a:r>
              <a:rPr b="1"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matrix_name[ row , column ]</a:t>
            </a:r>
            <a:r>
              <a:rPr lang="ko" sz="16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ko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row, column에는 행/열 번호 혹은 (있다면)  “행/열 이름” 가능												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b="8371" l="1515" r="24195" t="41492"/>
          <a:stretch/>
        </p:blipFill>
        <p:spPr>
          <a:xfrm>
            <a:off x="443450" y="1407675"/>
            <a:ext cx="7805026" cy="29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4">
            <a:alphaModFix/>
          </a:blip>
          <a:srcRect b="10011" l="1308" r="68398" t="65316"/>
          <a:stretch/>
        </p:blipFill>
        <p:spPr>
          <a:xfrm>
            <a:off x="5168450" y="3204800"/>
            <a:ext cx="3899275" cy="17863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- 4. Data frame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frame: multi-dimensional heterogeneous collection of values (complex struct)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68355" l="5514" r="40370" t="20509"/>
          <a:stretch/>
        </p:blipFill>
        <p:spPr>
          <a:xfrm>
            <a:off x="282625" y="1473025"/>
            <a:ext cx="8785176" cy="10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4">
            <a:alphaModFix/>
          </a:blip>
          <a:srcRect b="51593" l="0" r="74556" t="20159"/>
          <a:stretch/>
        </p:blipFill>
        <p:spPr>
          <a:xfrm>
            <a:off x="282625" y="2571750"/>
            <a:ext cx="3264648" cy="20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9"/>
          <p:cNvSpPr txBox="1"/>
          <p:nvPr/>
        </p:nvSpPr>
        <p:spPr>
          <a:xfrm>
            <a:off x="2690125" y="1218575"/>
            <a:ext cx="857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열 이름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3604525" y="1218575"/>
            <a:ext cx="2847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열에 해당하는 값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3816975" y="2618050"/>
            <a:ext cx="49437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indexing 방법은 matrix와 비슷하다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df_name[ row , column ]</a:t>
            </a:r>
            <a:r>
              <a:rPr b="0" i="0" lang="ko" sz="1600" u="sng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- 4. Data frame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124350" y="57900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11255" l="1361" r="54280" t="57193"/>
          <a:stretch/>
        </p:blipFill>
        <p:spPr>
          <a:xfrm>
            <a:off x="360625" y="1236750"/>
            <a:ext cx="6971150" cy="2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/>
        </p:nvSpPr>
        <p:spPr>
          <a:xfrm>
            <a:off x="5693550" y="1091350"/>
            <a:ext cx="3326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 열(column) 선택하기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dataframe_name$column_name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7033925" y="3145125"/>
            <a:ext cx="945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| :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type - 4. Data frame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24350" y="57900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</a:rPr>
              <a:t>data frame에서 변수의 이름 변경할 때는 colnames를 사용한다.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</a:rPr>
              <a:t>ex) mpg 데이터에서 cty를 city로 바꾸기.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ko" sz="1600">
                <a:solidFill>
                  <a:schemeClr val="dk1"/>
                </a:solidFill>
              </a:rPr>
              <a:t>colnames(mpg)[8]&lt;-"city"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 b="0" l="65095" r="0" t="0"/>
          <a:stretch/>
        </p:blipFill>
        <p:spPr>
          <a:xfrm>
            <a:off x="1312701" y="1957925"/>
            <a:ext cx="206455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 rotWithShape="1">
          <a:blip r:embed="rId4">
            <a:alphaModFix/>
          </a:blip>
          <a:srcRect b="0" l="64302" r="0" t="0"/>
          <a:stretch/>
        </p:blipFill>
        <p:spPr>
          <a:xfrm>
            <a:off x="5813200" y="1938875"/>
            <a:ext cx="212855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/>
          <p:nvPr/>
        </p:nvSpPr>
        <p:spPr>
          <a:xfrm>
            <a:off x="2437800" y="1955600"/>
            <a:ext cx="455400" cy="24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6956825" y="1955600"/>
            <a:ext cx="455400" cy="24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5738825" y="388950"/>
            <a:ext cx="309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install.packages(“ggplot2”)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library(ggplot2)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View(mpg)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summary(mpg)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What is Rstudio?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051475" y="4729438"/>
            <a:ext cx="96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50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ko" sz="1600">
                <a:solidFill>
                  <a:srgbClr val="000000"/>
                </a:solidFill>
              </a:rPr>
              <a:t>Rstudio는 R을 시각화시켜주는 IDE (Integrated development environment)이다.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 u="sng">
                <a:solidFill>
                  <a:srgbClr val="000000"/>
                </a:solidFill>
              </a:rPr>
              <a:t>Rstudio를 사용하기 위해서는 R이 있어야 한다.</a:t>
            </a:r>
            <a:endParaRPr b="1" sz="1600" u="sng">
              <a:solidFill>
                <a:srgbClr val="00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538" y="1846225"/>
            <a:ext cx="5631826" cy="27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loading - </a:t>
            </a:r>
            <a:r>
              <a:rPr b="1" lang="ko" sz="2300">
                <a:latin typeface="Helvetica Neue"/>
                <a:ea typeface="Helvetica Neue"/>
                <a:cs typeface="Helvetica Neue"/>
                <a:sym typeface="Helvetica Neue"/>
              </a:rPr>
              <a:t>작업폴더 경로설정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3">
            <a:alphaModFix/>
          </a:blip>
          <a:srcRect b="6396" l="68450" r="0" t="43291"/>
          <a:stretch/>
        </p:blipFill>
        <p:spPr>
          <a:xfrm>
            <a:off x="5424300" y="736075"/>
            <a:ext cx="3415224" cy="30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 rotWithShape="1">
          <a:blip r:embed="rId3">
            <a:alphaModFix/>
          </a:blip>
          <a:srcRect b="8499" l="1315" r="68067" t="81510"/>
          <a:stretch/>
        </p:blipFill>
        <p:spPr>
          <a:xfrm>
            <a:off x="327400" y="1091350"/>
            <a:ext cx="4754323" cy="8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/>
        </p:nvSpPr>
        <p:spPr>
          <a:xfrm>
            <a:off x="258000" y="736075"/>
            <a:ext cx="4613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현재 지정된 작업폴더 위치 확인 - getwd()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4">
            <a:alphaModFix/>
          </a:blip>
          <a:srcRect b="8203" l="0" r="43832" t="73992"/>
          <a:stretch/>
        </p:blipFill>
        <p:spPr>
          <a:xfrm>
            <a:off x="258000" y="2682325"/>
            <a:ext cx="4893149" cy="8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 txBox="1"/>
          <p:nvPr/>
        </p:nvSpPr>
        <p:spPr>
          <a:xfrm>
            <a:off x="291050" y="2272725"/>
            <a:ext cx="2526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경로 변경 - setwd()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236525" y="3654025"/>
            <a:ext cx="5018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setwd(“경로”)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쌍따옴표 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복사한 주소 삽입시 \ 를 / 로 바꿔야함.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 sessions-&gt;set working directory-&gt;choose directory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2"/>
          <p:cNvSpPr/>
          <p:nvPr/>
        </p:nvSpPr>
        <p:spPr>
          <a:xfrm>
            <a:off x="4392975" y="1091350"/>
            <a:ext cx="862200" cy="39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loading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b="39863" l="5902" r="42813" t="43287"/>
          <a:stretch/>
        </p:blipFill>
        <p:spPr>
          <a:xfrm>
            <a:off x="312725" y="3189025"/>
            <a:ext cx="7836322" cy="144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4">
            <a:alphaModFix/>
          </a:blip>
          <a:srcRect b="48179" l="19368" r="58221" t="24075"/>
          <a:stretch/>
        </p:blipFill>
        <p:spPr>
          <a:xfrm>
            <a:off x="504225" y="1153800"/>
            <a:ext cx="2922648" cy="20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5">
            <a:alphaModFix/>
          </a:blip>
          <a:srcRect b="46193" l="0" r="70674" t="27278"/>
          <a:stretch/>
        </p:blipFill>
        <p:spPr>
          <a:xfrm>
            <a:off x="4051775" y="1153800"/>
            <a:ext cx="3999701" cy="20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/>
        </p:nvSpPr>
        <p:spPr>
          <a:xfrm>
            <a:off x="218350" y="666450"/>
            <a:ext cx="132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file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4045575" y="684625"/>
            <a:ext cx="132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csv file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exploration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7161150" y="1453950"/>
            <a:ext cx="17508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View(state)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str(state)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summary(state)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head(state)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tail(state)</a:t>
            </a:r>
            <a:r>
              <a:rPr b="0" i="0" lang="k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...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29885" l="0" r="39562" t="15825"/>
          <a:stretch/>
        </p:blipFill>
        <p:spPr>
          <a:xfrm>
            <a:off x="325825" y="1018650"/>
            <a:ext cx="6654677" cy="33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frame - practice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426450" y="833400"/>
            <a:ext cx="8291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frame에 새로운 열 추가하는 법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64599" l="5603" r="62775" t="26139"/>
          <a:stretch/>
        </p:blipFill>
        <p:spPr>
          <a:xfrm>
            <a:off x="795025" y="1305900"/>
            <a:ext cx="4966675" cy="8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/>
        </p:nvSpPr>
        <p:spPr>
          <a:xfrm>
            <a:off x="5452725" y="1145875"/>
            <a:ext cx="3471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df_name$new_column_name &lt;- ...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504225" y="2335500"/>
            <a:ext cx="8291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frame 정렬하기 - order()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5"/>
          <p:cNvPicPr preferRelativeResize="0"/>
          <p:nvPr/>
        </p:nvPicPr>
        <p:blipFill rotWithShape="1">
          <a:blip r:embed="rId4">
            <a:alphaModFix/>
          </a:blip>
          <a:srcRect b="56984" l="5978" r="39771" t="33262"/>
          <a:stretch/>
        </p:blipFill>
        <p:spPr>
          <a:xfrm>
            <a:off x="678525" y="2808000"/>
            <a:ext cx="8291102" cy="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Data frame - </a:t>
            </a:r>
            <a:r>
              <a:rPr b="1" lang="ko" sz="2400">
                <a:latin typeface="Helvetica Neue"/>
                <a:ea typeface="Helvetica Neue"/>
                <a:cs typeface="Helvetica Neue"/>
                <a:sym typeface="Helvetica Neue"/>
              </a:rPr>
              <a:t>practice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504225" y="572700"/>
            <a:ext cx="58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aggregate(), tapply()  - 그룹별 연산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 rotWithShape="1">
          <a:blip r:embed="rId3">
            <a:alphaModFix/>
          </a:blip>
          <a:srcRect b="37431" l="6322" r="47696" t="42887"/>
          <a:stretch/>
        </p:blipFill>
        <p:spPr>
          <a:xfrm>
            <a:off x="530825" y="1004891"/>
            <a:ext cx="6191976" cy="149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 rotWithShape="1">
          <a:blip r:embed="rId4">
            <a:alphaModFix/>
          </a:blip>
          <a:srcRect b="19695" l="1348" r="51010" t="51713"/>
          <a:stretch/>
        </p:blipFill>
        <p:spPr>
          <a:xfrm>
            <a:off x="447600" y="2654400"/>
            <a:ext cx="6191976" cy="20901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User-defined function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 rotWithShape="1">
          <a:blip r:embed="rId3">
            <a:alphaModFix/>
          </a:blip>
          <a:srcRect b="33693" l="11181" r="66097" t="33159"/>
          <a:stretch/>
        </p:blipFill>
        <p:spPr>
          <a:xfrm>
            <a:off x="504225" y="1196813"/>
            <a:ext cx="3350947" cy="274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 rotWithShape="1">
          <a:blip r:embed="rId4">
            <a:alphaModFix/>
          </a:blip>
          <a:srcRect b="21431" l="11324" r="59814" t="32950"/>
          <a:stretch/>
        </p:blipFill>
        <p:spPr>
          <a:xfrm>
            <a:off x="5111950" y="1161563"/>
            <a:ext cx="3350952" cy="297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If문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b="9402" l="10166" r="34001" t="33642"/>
          <a:stretch/>
        </p:blipFill>
        <p:spPr>
          <a:xfrm>
            <a:off x="142275" y="640050"/>
            <a:ext cx="6883598" cy="39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for-loop, while-loop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9069" l="11854" r="50111" t="32979"/>
          <a:stretch/>
        </p:blipFill>
        <p:spPr>
          <a:xfrm>
            <a:off x="213325" y="995275"/>
            <a:ext cx="4144123" cy="35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5271575" y="995275"/>
            <a:ext cx="2927100" cy="10941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ko" sz="14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while (test_expression)</a:t>
            </a:r>
            <a:endParaRPr b="0" i="0" sz="14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ko" sz="14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ko" sz="14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statement</a:t>
            </a:r>
            <a:endParaRPr b="0" i="0" sz="14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ko" sz="14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5129475" y="2359300"/>
            <a:ext cx="37368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ko" sz="17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i &lt;- 1</a:t>
            </a:r>
            <a:endParaRPr b="0" i="0" sz="17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ko" sz="17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while (i &lt; 6) {</a:t>
            </a:r>
            <a:endParaRPr b="0" i="0" sz="17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ko" sz="17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print(i)</a:t>
            </a:r>
            <a:endParaRPr b="0" i="0" sz="17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ko" sz="17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i = i+1</a:t>
            </a:r>
            <a:endParaRPr b="0" i="0" sz="1750" u="none" cap="none" strike="noStrike">
              <a:solidFill>
                <a:srgbClr val="25283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ko" sz="1750" u="none" cap="none" strike="noStrike">
                <a:solidFill>
                  <a:srgbClr val="25283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125825" y="708850"/>
            <a:ext cx="88953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ko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function</a:t>
            </a: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R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b="1" lang="ko" sz="2100" u="sng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preprocessing</a:t>
            </a:r>
            <a:endParaRPr b="1" sz="2100" u="sng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package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dplyr: 분석에 적합한 형태로 데이터(data frame)를 전처리 하는 데에 가장 많이 사용되는 패키지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install.packages(‘dplyr’) 구문을 통하여 패키지를 설치한다.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library(dplyr)을 통해서 패키지를 로딩한다.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-함수의 종류-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filter(): 조건에 맞는 data 선택, 행 추출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select(): 변수 선택, 열 추출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arrange(): 입력해주는 변수(numeric)를 기준으로 정렬 (default-오름차순)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mutate(): 변수를 추가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group_by(), summarise(): 집단별로 나누어서 통계량 산출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%&gt;%: pipe operator, 함수와 함수를 이어주는 역할, Ctrl+Shift+M으로 입력이 가능함.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0" y="798750"/>
            <a:ext cx="85206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600">
                <a:latin typeface="Helvetica Neue"/>
                <a:ea typeface="Helvetica Neue"/>
                <a:cs typeface="Helvetica Neue"/>
                <a:sym typeface="Helvetica Neue"/>
              </a:rPr>
              <a:t>Step 0.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3700">
                <a:latin typeface="Helvetica Neue"/>
                <a:ea typeface="Helvetica Neue"/>
                <a:cs typeface="Helvetica Neue"/>
                <a:sym typeface="Helvetica Neue"/>
              </a:rPr>
              <a:t>R 프로그래밍을 위한 환경설정</a:t>
            </a:r>
            <a:endParaRPr b="1" sz="3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filter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125800" y="708850"/>
            <a:ext cx="9018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조건에 맞는 data 선택, 행 추출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1) a4 model data를 mpg_a4에 저장 : mpg_a4 &lt;- mpg %&gt;%  filter(model=='a4')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2) cty가 30 이상인 data를 mpg_high_cty에 저장 : mpg_high_cty &lt;- mpg %&gt;%filter(cty&gt;30)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filter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53"/>
          <p:cNvSpPr txBox="1"/>
          <p:nvPr>
            <p:ph idx="1" type="body"/>
          </p:nvPr>
        </p:nvSpPr>
        <p:spPr>
          <a:xfrm>
            <a:off x="125800" y="708850"/>
            <a:ext cx="9018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1) a4 model data를 mpg_a4에 저장 : mpg_a4 &lt;- mpg %&gt;%  filter(model=='a4')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62850" y="2813225"/>
            <a:ext cx="90183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2) cty가 30 이상인 data를 mpg_high_cty에 저장 : mpg_high_cty &lt;- mpg %&gt;%filter(cty&gt;30)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125" y="1165450"/>
            <a:ext cx="5749758" cy="1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475" y="3368800"/>
            <a:ext cx="65532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변수 선택, 열 추출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1) mpg_a4의 displ변수를 a4_displ에 저장 : a4_displ&lt;-mpg_a4 %&gt;% select(displ)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2) mpg_a4에서 displ변수만 제외하고 no_displ에 저장 : no_displ&lt;-mpg_a4 %&gt;% select(-displ)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select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00" y="3369117"/>
            <a:ext cx="1785800" cy="101423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666800" y="2982125"/>
            <a:ext cx="1701300" cy="384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4"/>
          <p:cNvSpPr/>
          <p:nvPr/>
        </p:nvSpPr>
        <p:spPr>
          <a:xfrm>
            <a:off x="666800" y="2982125"/>
            <a:ext cx="1701300" cy="140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select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125800" y="708850"/>
            <a:ext cx="8895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1) mpg_a4의 displ변수를 a4_displ에 저장 : a4_displ&lt;-mpg_a4 %&gt;% select(displ)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0" name="Google Shape;440;p55"/>
          <p:cNvSpPr txBox="1"/>
          <p:nvPr>
            <p:ph idx="1" type="body"/>
          </p:nvPr>
        </p:nvSpPr>
        <p:spPr>
          <a:xfrm>
            <a:off x="124350" y="2703900"/>
            <a:ext cx="8895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 2) mpg_a4에서 displ변수만 제외하고 no_displ에 저장 : no_displ&lt;-mpg_a4 %&gt;% select(-displ)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0" y="1125250"/>
            <a:ext cx="678901" cy="15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9100" y="3120300"/>
            <a:ext cx="6009949" cy="17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arrange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입력해주는 변수(numeric)를 기준으로 정렬 (default-오름차순)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내림차순으로 정렬하고 싶을 때는 desc를 함께 입력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두 개의 변수 입력시에는 첫 번째 변수를 기준으로 정렬하고 이후 두 번째 변수를 기준으로 정렬함.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mpg_a4의 데이터들을 cty의 오름차순으로 정렬 : mpg_a4&lt;-mpg_a4 %&gt;% arrange(cty)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mpg_a4의 데이터들을 cty의 내림차순으로 정렬 : mpg_a4&lt;-mpg_a4 %&gt;% arrange(desc(cty))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arrange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125800" y="708850"/>
            <a:ext cx="8895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mpg_a4의 데이터들을 cty의 오름차순으로 정렬 : mpg_a4&lt;-mpg_a4 %&gt;% arrange(cty)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125800" y="2749900"/>
            <a:ext cx="8895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mpg_a4의 데이터들을 cty의 내림차순으로 정렬 : mpg_a4&lt;-mpg_a4 %&gt;% arrange(desc(cty))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150" y="1125800"/>
            <a:ext cx="5759695" cy="16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375" y="3214600"/>
            <a:ext cx="5811233" cy="16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mutate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8"/>
          <p:cNvSpPr txBox="1"/>
          <p:nvPr>
            <p:ph idx="1" type="body"/>
          </p:nvPr>
        </p:nvSpPr>
        <p:spPr>
          <a:xfrm>
            <a:off x="125800" y="708850"/>
            <a:ext cx="88953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변수를 추가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cty와 hwy(고속도로 연비)의 평균인 ave변수를 추가 : mpg_a4&lt;-mpg_a4 %&gt;% mutate(ave=(cty+hwy)/2)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mutate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125800" y="708850"/>
            <a:ext cx="8895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cty와 hwy의 평균인 ave변수를 추가 : mpg_a4&lt;-mpg_a4 %&gt;% mutate(ave=(cty+hwy)/2)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188" y="1288100"/>
            <a:ext cx="7325626" cy="19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group_by, summarise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집단별로 나누어서 통계량 산출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summarise 단독으로는 통계량을 산출, 주로 group_by와 함께 쓰여서 집단별 통계량을 구해줌.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이때 group_by에 들어가는 변수는 factor 변수이어야 함.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summarise를 이용하여 cty의 평균 구하기 : mpg %&gt;%  summarise(mean_cty=mean(cty))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manufacturer별 cty의 평균 구하기 : mpg %&gt;% group_by(manufacturer) %&gt;% summarise(mean_cty=mean(cty))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ex3) manufacturer별 cty의 평균, 합, 중앙값, 데이터수 구하기 :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45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 %&gt;%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502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group_by(manufacturer) %&gt;%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summarise(mean_cty=mean(cty),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sum_cty=sum(cty),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median_cty=median(cty),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n=n())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group_by, summarise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61"/>
          <p:cNvSpPr txBox="1"/>
          <p:nvPr>
            <p:ph idx="1" type="body"/>
          </p:nvPr>
        </p:nvSpPr>
        <p:spPr>
          <a:xfrm>
            <a:off x="125800" y="708850"/>
            <a:ext cx="8895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summarise를 이용하여 cty의 평균 구하기 : mpg %&gt;%  summarise(mean_cty=mean(cty))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3" name="Google Shape;483;p61"/>
          <p:cNvSpPr txBox="1"/>
          <p:nvPr>
            <p:ph idx="1" type="body"/>
          </p:nvPr>
        </p:nvSpPr>
        <p:spPr>
          <a:xfrm>
            <a:off x="125813" y="2116325"/>
            <a:ext cx="8895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manufacturer별 cty의 평균 구하기 : mpg %&gt;% group_by(manufacturer) %&gt;% summarise(mean_cty=mean(cty))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84" name="Google Shape;4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088" y="1234405"/>
            <a:ext cx="1194725" cy="6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4738" y="2533275"/>
            <a:ext cx="19145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2896096" y="1283647"/>
            <a:ext cx="2106000" cy="2707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5206341" y="1283647"/>
            <a:ext cx="3094800" cy="2707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720134" y="1283647"/>
            <a:ext cx="1921200" cy="2707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973237" y="3200984"/>
            <a:ext cx="138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https://www.r-project.org/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344" y="1552412"/>
            <a:ext cx="1225993" cy="90870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871007" y="3097736"/>
            <a:ext cx="27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https://www.rstudio.com/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9480" y="1767112"/>
            <a:ext cx="2379576" cy="79711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233215" y="3200984"/>
            <a:ext cx="176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https://cran.r-project.org/bin/windows/Rtools/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847" y="1544142"/>
            <a:ext cx="1226005" cy="9087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800971" y="2706408"/>
            <a:ext cx="245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Rtools</a:t>
            </a:r>
            <a:endParaRPr b="1" i="0" sz="1700" u="none" cap="none" strike="noStrike">
              <a:solidFill>
                <a:srgbClr val="000000"/>
              </a:solidFill>
              <a:highlight>
                <a:srgbClr val="CCCC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4.0 이상</a:t>
            </a:r>
            <a:endParaRPr b="1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40250" y="2754244"/>
            <a:ext cx="245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</a:t>
            </a:r>
            <a:endParaRPr b="1" i="0" sz="1700" u="none" cap="none" strike="noStrike">
              <a:solidFill>
                <a:srgbClr val="000000"/>
              </a:solidFill>
              <a:highlight>
                <a:srgbClr val="CCCC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 4.2.0</a:t>
            </a:r>
            <a:r>
              <a:rPr b="1" i="0" lang="ko" sz="17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i="0" lang="ko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1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763491" y="2754244"/>
            <a:ext cx="245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 Studio </a:t>
            </a:r>
            <a:endParaRPr b="1" i="0" sz="1700" u="none" cap="none" strike="noStrike">
              <a:solidFill>
                <a:srgbClr val="000000"/>
              </a:solidFill>
              <a:highlight>
                <a:srgbClr val="CCCCC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8853" y="4411058"/>
            <a:ext cx="4083846" cy="6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262650" y="4098050"/>
            <a:ext cx="35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[윈도우 유저 참고] Rtools가 설치되어 있지 않을 경우 다음과 같은 오류가 발생할 수 있기 때문에 빼먹지 말고 반드시 설치 할 것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설치해야 하는 3가지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41468" y="1085183"/>
            <a:ext cx="579000" cy="5526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2756969" y="1065888"/>
            <a:ext cx="579000" cy="5526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137039" y="1040125"/>
            <a:ext cx="579000" cy="552600"/>
          </a:xfrm>
          <a:prstGeom prst="ellipse">
            <a:avLst/>
          </a:prstGeom>
          <a:solidFill>
            <a:srgbClr val="FFD9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>
            <a:off x="3137425" y="3990850"/>
            <a:ext cx="0" cy="36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7"/>
          <p:cNvCxnSpPr/>
          <p:nvPr/>
        </p:nvCxnSpPr>
        <p:spPr>
          <a:xfrm>
            <a:off x="3148150" y="4333750"/>
            <a:ext cx="1114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" name="Google Shape;100;p17"/>
          <p:cNvSpPr txBox="1"/>
          <p:nvPr/>
        </p:nvSpPr>
        <p:spPr>
          <a:xfrm>
            <a:off x="465275" y="616750"/>
            <a:ext cx="6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 페이지들에 있는 url 내용 참고해서 설치하시면 됩니다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- group_by, summarise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62"/>
          <p:cNvSpPr txBox="1"/>
          <p:nvPr>
            <p:ph idx="1" type="body"/>
          </p:nvPr>
        </p:nvSpPr>
        <p:spPr>
          <a:xfrm>
            <a:off x="125800" y="708850"/>
            <a:ext cx="88953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ex3) manufacturer별 cty의 평균, 합, 중앙값, 데이터수 구하기 :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45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 %&gt;%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502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group_by(manufacturer) %&gt;%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summarise(mean_cty=mean(cty),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sum_cty=sum(cty),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median_cty=median(cty),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														n=n())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275" y="1853625"/>
            <a:ext cx="4147250" cy="26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실습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125800" y="708850"/>
            <a:ext cx="45891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 데이터에서 (ggplot2 패키지에 있음)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회사별 manufacturer로 “suv”자동차의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도시(cty) 및 고속도로(hwy) 통합 연비 평균을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자동차별로 평균을 구해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내림차순으로 정렬하고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1~5위 까지 출력하기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dplyr 실습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64"/>
          <p:cNvSpPr txBox="1"/>
          <p:nvPr>
            <p:ph idx="1" type="body"/>
          </p:nvPr>
        </p:nvSpPr>
        <p:spPr>
          <a:xfrm>
            <a:off x="125800" y="708850"/>
            <a:ext cx="47097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 데이터에서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회사별 manufacturer로 “suv”자동차의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도시(cty) 및 고속도로(hwy) 통합 연비 평균을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자동차별로 평균을 구해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내림차순으로 정렬하고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1~5위 까지 출력하기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5" name="Google Shape;505;p64"/>
          <p:cNvSpPr txBox="1"/>
          <p:nvPr/>
        </p:nvSpPr>
        <p:spPr>
          <a:xfrm>
            <a:off x="4835500" y="708850"/>
            <a:ext cx="386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 %&gt;%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group_by(manufacturer) %&gt;%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filter(class=='suv') %&gt;%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mutate(total=(cty+hwy)/2) %&gt;%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summarise(mean_total=mean(total)) %&gt;%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arrange(desc(mean_total)) %&gt;%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head(5)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06" name="Google Shape;5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752" y="2617450"/>
            <a:ext cx="3501900" cy="176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65"/>
          <p:cNvSpPr txBox="1"/>
          <p:nvPr>
            <p:ph idx="1" type="body"/>
          </p:nvPr>
        </p:nvSpPr>
        <p:spPr>
          <a:xfrm>
            <a:off x="125825" y="708850"/>
            <a:ext cx="88953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</a:t>
            </a:r>
            <a:r>
              <a:rPr lang="ko" sz="2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function</a:t>
            </a: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R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lang="ko" sz="21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preprocessing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Condensed"/>
              <a:buAutoNum type="arabicPeriod"/>
            </a:pPr>
            <a:r>
              <a:rPr b="1" lang="ko" sz="2100" u="sng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visualization</a:t>
            </a:r>
            <a:endParaRPr sz="21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package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66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ggplot2:  데이터를 시각화(plot을 그려줌)해주는 패키지로 R이 통계 분석 언어의 주류가 될 수 있게 해준 패키지이다.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Help→Cheatsheets</a:t>
            </a: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→Data Visualization with ggplot2에 가면 ggplot2의 다양한 사용법을 확인 가능하다.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-ggplot2 구문 구조-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배경(축) 설정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→그래프 추가(점, 막대, 선)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→설정추가(축 범위, 색, 표식)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-대표적인 plot의 종류-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ggplot()+geom_bar() : 집단 간 빈도수 차이를 나타내는 빈도막대그래프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ggplot()+geom_col() : 집단 간 변수의 값의 차이를 나타내는 평균막대그래프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ggplot()+geom_histogram() : 양적 자료의 분포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ggplot()+geom_boxplot() : 양적 자료의 양상(최소값,1사분위,2사분위,3사분위,최대값)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ggplot()+geom_point() : 두 양적 변수 간의 관계 파악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dplyr에서 %&gt;%처럼 +가 함수를 이어준다.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package: sample data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50" y="761838"/>
            <a:ext cx="29527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4625" y="1447700"/>
            <a:ext cx="6968899" cy="34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7"/>
          <p:cNvSpPr/>
          <p:nvPr/>
        </p:nvSpPr>
        <p:spPr>
          <a:xfrm>
            <a:off x="122475" y="1316500"/>
            <a:ext cx="1140600" cy="37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67"/>
          <p:cNvCxnSpPr/>
          <p:nvPr/>
        </p:nvCxnSpPr>
        <p:spPr>
          <a:xfrm>
            <a:off x="872575" y="1691500"/>
            <a:ext cx="999600" cy="57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67"/>
          <p:cNvSpPr txBox="1"/>
          <p:nvPr/>
        </p:nvSpPr>
        <p:spPr>
          <a:xfrm>
            <a:off x="115850" y="2090900"/>
            <a:ext cx="176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어떤 데이터인지 자세하게 보고 싶다면 View()를 사용하면 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geom_bar()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68"/>
          <p:cNvSpPr txBox="1"/>
          <p:nvPr>
            <p:ph idx="1" type="body"/>
          </p:nvPr>
        </p:nvSpPr>
        <p:spPr>
          <a:xfrm>
            <a:off x="125800" y="708850"/>
            <a:ext cx="90183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집단 간 빈도 수 차이를 나타내는 빈도막대그래프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factor형 변수를 입력하면 factor별 빈도수를 나타내는 빈도막대그래프를 그려줌.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drv별 빈도수 막대그래프 : ggplot(data=mpg,aes(x=drv))+geom_bar()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cyl별 빈도수 막대그래프 : ggplot(data=mpg,aes(x=cyl))+geom_bar()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5" name="Google Shape;53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2089450"/>
            <a:ext cx="4445757" cy="27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550" y="2089450"/>
            <a:ext cx="4445760" cy="27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geom_bar()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69"/>
          <p:cNvSpPr txBox="1"/>
          <p:nvPr>
            <p:ph idx="1" type="body"/>
          </p:nvPr>
        </p:nvSpPr>
        <p:spPr>
          <a:xfrm>
            <a:off x="125800" y="708850"/>
            <a:ext cx="90183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geom_bar()를 이용해서 factor변수를 하나 더 추가해서 그 관계를 보는 것이 가능하며 그 외에 그래프를 뒤집고 라벨을 추가하는 것이 가능 (Cheatsheets 참고).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ggplot(data=mpg,aes(x=class))+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geom_bar(aes(fill=drv))+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coord_flip()+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theme(legend.position = 'top')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3" name="Google Shape;5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1025" y="2040925"/>
            <a:ext cx="4518975" cy="2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geom_col()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70"/>
          <p:cNvSpPr txBox="1"/>
          <p:nvPr>
            <p:ph idx="1" type="body"/>
          </p:nvPr>
        </p:nvSpPr>
        <p:spPr>
          <a:xfrm>
            <a:off x="125800" y="708850"/>
            <a:ext cx="9018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집단 간 변수의 값의 차이를 나타내는 평균막대그래프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factor형 변수(x=)와 numeric형 변수(y=)를 입력하면 factor별 numeric변수의 값을 막대그래프로 그려줌.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drv별 cty의 평균막대그래프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mpg1&lt;-mpg %&gt;%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group_by(drv) %&gt;% 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summarise(mean_cty=mean(cty))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ggplot(data=mpg1,aes(x=drv,y=mean_cty))+geom_col()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50" name="Google Shape;55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3675" y="2638725"/>
            <a:ext cx="4050425" cy="25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geom_histogram()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71"/>
          <p:cNvSpPr txBox="1"/>
          <p:nvPr>
            <p:ph idx="1" type="body"/>
          </p:nvPr>
        </p:nvSpPr>
        <p:spPr>
          <a:xfrm>
            <a:off x="125800" y="708850"/>
            <a:ext cx="9018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양적자료의 분포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geom_bar가 factor변수에 따른 빈도수를 그려주는 반면 geom_histogram()은 numeric변수에 따른 빈도수를 나타내주는 그래프임.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cty에 따른 히스토그램 : ggplot(data=mpg,aes(x=cty))+geom_histogram()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hwy에 따른 히스토그램 : ggplot(data=mpg,aes(x=hwy))+geom_histogram()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57" name="Google Shape;55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2156650"/>
            <a:ext cx="4337089" cy="26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089" y="2156650"/>
            <a:ext cx="4337089" cy="26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/>
              <a:t>Useful Links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Windows에서 R 설치할 때 참고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https://statisticsplaybook.com/courses/r/lectures/35420333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R, Rtools, Rstudio 설치 순서가 영상으로 자세하게 나와있음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https://iamoverthemoon.tistory.com/64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Mac에서 R 설치할 때 참고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https://bigdaheta.tistory.com/37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hlinkClick r:id="rId6"/>
              </a:rPr>
              <a:t>https://daily1123.tistory.com/entry/%ED%86%B5%EA%B3%84-%ED%94%84%EB%A1%9C%EA%B7%B8%EB%9E%A8-R-%EC%84%A4%EC%B9%98%ED%95%98%EA%B8%B0-R-Studio-%EC%84%A4%EC%B9%98%ED%95%98%EA%B8%B0-Mac-%EA%B8%B0%EC%A4%80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2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geom_boxplot()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72"/>
          <p:cNvSpPr txBox="1"/>
          <p:nvPr>
            <p:ph idx="1" type="body"/>
          </p:nvPr>
        </p:nvSpPr>
        <p:spPr>
          <a:xfrm>
            <a:off x="125800" y="708850"/>
            <a:ext cx="90183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양적 자료의 양상(최소값,1사분위,2사분위,3사분위,최대값)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factor형 변수와 numeric변수를 입력하면 factor에 따른 numeric변수의 양상을 볼 수 있음.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drv에 따른 hwy의 상자 그림 : ggplot(data=mpg,aes(x=drv,y=hwy))+geom_boxplot()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위의 그래프에 notch와 색을 추가 : ggplot(data=mpg,aes(x=drv,y=hwy))+		geom_boxplot(notch = TRUE, fill='yellow')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5" name="Google Shape;5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2225600"/>
            <a:ext cx="4445757" cy="27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225600"/>
            <a:ext cx="4445750" cy="274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3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ggplot2 - geom_point()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73"/>
          <p:cNvSpPr txBox="1"/>
          <p:nvPr>
            <p:ph idx="1" type="body"/>
          </p:nvPr>
        </p:nvSpPr>
        <p:spPr>
          <a:xfrm>
            <a:off x="125800" y="708850"/>
            <a:ext cx="90183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두 양적 변수 간의 관계 파악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point의 색과 size를 통해서 양적 변수를 추가로 표현하는 것이 가능(shape는 factor형 변수 표현)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ex1) displ에 따른 hwy의 양상 : ggplot(data=mpg,aes(x=displ,y=hwy))+geom_point()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</a:pPr>
            <a:r>
              <a:rPr lang="ko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ex2) cty와 fl의 값 추가 : ggplot(data=mpg,aes(x=displ,y=hwy))+geom_point(aes(color=cty,shape=fl))</a:t>
            </a: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73" name="Google Shape;57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00" y="2089450"/>
            <a:ext cx="4445757" cy="27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3957" y="2144525"/>
            <a:ext cx="4267643" cy="263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 commands(참고)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74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getwd() 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#Print current working directory. setwd() is used to modify the current working directory.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#Short for concatenate. Used to group data or objects into a collection.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as.[--]()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#Useful for casting between compatible data types. Many versions exist.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as.numeric(), as.character(), as.matrix(), as.data.frame()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is.[--]()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#Functions that test for certain conditions. Many versions exist.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is.na(), is.null(), is.numeric(), is.unsorted()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summary() : str() : dim()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#Useful for examining complex data structures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typeof() : class()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#Used in identifying data types and classes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</a:t>
            </a: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ength() : nrow() : ncol()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#Returns the length or the number of rows / columns found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rep()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#Repeats given input a specified number of times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5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 commands(참고)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75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seq()</a:t>
            </a:r>
            <a:r>
              <a:rPr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#Generates a sequence of numbers based on provided arguments</a:t>
            </a:r>
            <a:endParaRPr b="1"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rbind() : cbind()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#Binds two vectors or structures. Rbind = row bind and cbind = column bind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merge()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#Combine two datasets together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%in% </a:t>
            </a:r>
            <a:r>
              <a:rPr i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#An operator which tests if </a:t>
            </a:r>
            <a:r>
              <a:rPr i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found in </a:t>
            </a:r>
            <a:r>
              <a:rPr i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unique()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#Returns argument with duplicates removed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rm()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#Removes variable or object from memory and current working environment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order() : sort()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#Orders (sorts) data using given options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read.[--]()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#Reads data set from file.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write.[--]()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#Writes data set to file; can convert R data to .txt or .csv file; usually write.table() is used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 commands(참고)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76"/>
          <p:cNvSpPr txBox="1"/>
          <p:nvPr>
            <p:ph idx="1" type="body"/>
          </p:nvPr>
        </p:nvSpPr>
        <p:spPr>
          <a:xfrm>
            <a:off x="125800" y="708850"/>
            <a:ext cx="88953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max() : min()</a:t>
            </a: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#find the maximum/minimum value in a data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barplot()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#generate a barplot of a given data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plot()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#plot a given data</a:t>
            </a:r>
            <a:endParaRPr b="1"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which()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#function similar to if()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x &lt;- runif(10, 0, 10) #generate a vector which contains 10 numbers between 0 and 10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which(x &lt; 5) #shows which indices are smaller than 5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runif(</a:t>
            </a:r>
            <a:r>
              <a:rPr b="1" i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i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i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#generate </a:t>
            </a:r>
            <a:r>
              <a:rPr i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amount of number, randomly between </a:t>
            </a:r>
            <a:r>
              <a:rPr i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i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i="1"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sum()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#add the whole elements within a data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mean() : median()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#calculate mean/median of a data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summary()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#values of min, quantile, mean and max of a data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 commands(참고)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77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600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?[command]</a:t>
            </a: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#manual of a command  but...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ex) ?plot						ex) ?cbind					ex) ?merge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" sz="16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9" name="Google Shape;59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95" y="1536425"/>
            <a:ext cx="3151500" cy="30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1" y="1536426"/>
            <a:ext cx="3110857" cy="30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575" y="1536425"/>
            <a:ext cx="3110849" cy="30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7"/>
          <p:cNvSpPr txBox="1"/>
          <p:nvPr/>
        </p:nvSpPr>
        <p:spPr>
          <a:xfrm>
            <a:off x="3526175" y="572700"/>
            <a:ext cx="459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ko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1" lang="ko" sz="25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1" lang="ko" sz="2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i="1" lang="ko" sz="25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i="1" lang="ko" sz="25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1" lang="ko" sz="2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i="1" lang="ko" sz="2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1" lang="ko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knows everything!”</a:t>
            </a:r>
            <a:endParaRPr b="1" i="1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78"/>
          <p:cNvSpPr txBox="1"/>
          <p:nvPr>
            <p:ph idx="1" type="body"/>
          </p:nvPr>
        </p:nvSpPr>
        <p:spPr>
          <a:xfrm>
            <a:off x="124350" y="1071600"/>
            <a:ext cx="88953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-"/>
            </a:pPr>
            <a:r>
              <a:rPr lang="ko" sz="1600">
                <a:solidFill>
                  <a:schemeClr val="dk1"/>
                </a:solidFill>
              </a:rPr>
              <a:t>2020-1 ICT 창업학부 ‘데이터과학(</a:t>
            </a: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SIT22009)’ 수업 자료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2021-2 글로벌리더십학부 ‘R을 이용한 빅데이터 분석(GCS10080)’ 수업 자료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2019-여름/겨울, 2020-겨울 ARKLAB 인턴 교육 R programming 자료</a:t>
            </a: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2019-여름/겨울, 2020-겨울 ARKLAB 인턴 교육 R programming 자료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/>
        </p:nvSpPr>
        <p:spPr>
          <a:xfrm>
            <a:off x="1526250" y="1642118"/>
            <a:ext cx="60915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ko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i="0" sz="6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latin typeface="Helvetica Neue"/>
                <a:ea typeface="Helvetica Neue"/>
                <a:cs typeface="Helvetica Neue"/>
                <a:sym typeface="Helvetica Neue"/>
              </a:rPr>
              <a:t>Rstudio 설치 및 환경설정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5800" y="708850"/>
            <a:ext cx="88953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750" y="697875"/>
            <a:ext cx="3652550" cy="29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998375" y="3675625"/>
            <a:ext cx="371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링크: </a:t>
            </a:r>
            <a:r>
              <a:rPr b="0" i="0" lang="k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https://statisticsplaybook.com/courses/r/lectures/35420333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00" y="697874"/>
            <a:ext cx="4680926" cy="21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60575" y="4178750"/>
            <a:ext cx="3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adapted from: 슬기로운통계생활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/>
              <a:t>RStudio 환경설정 - 설치순서</a:t>
            </a:r>
            <a:endParaRPr b="1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22472" r="9389" t="33515"/>
          <a:stretch/>
        </p:blipFill>
        <p:spPr>
          <a:xfrm>
            <a:off x="183700" y="708850"/>
            <a:ext cx="4539721" cy="232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739" y="708850"/>
            <a:ext cx="4271862" cy="256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60575" y="4178750"/>
            <a:ext cx="3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adapted from: 슬기로운통계생활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504225" y="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500"/>
              <a:t>설치 완료 후 Working directory 설정</a:t>
            </a:r>
            <a:endParaRPr b="1" sz="2500"/>
          </a:p>
        </p:txBody>
      </p:sp>
      <p:sp>
        <p:nvSpPr>
          <p:cNvPr id="130" name="Google Shape;130;p21"/>
          <p:cNvSpPr txBox="1"/>
          <p:nvPr/>
        </p:nvSpPr>
        <p:spPr>
          <a:xfrm>
            <a:off x="268125" y="707925"/>
            <a:ext cx="549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설정된 working directory확인 하는 법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00" y="1231700"/>
            <a:ext cx="5029200" cy="47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1"/>
          <p:cNvSpPr txBox="1"/>
          <p:nvPr/>
        </p:nvSpPr>
        <p:spPr>
          <a:xfrm>
            <a:off x="344100" y="1943800"/>
            <a:ext cx="549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폴더로 변경하고 싶을 경우 setwd() 사용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409500" y="3456500"/>
            <a:ext cx="8527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앞으로 RStudio에서 읽어오고 싶은 텍스트 파일, csv 파일 등은 모두 working directory에 넣어서 사용하면 됩니다.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500" y="2478300"/>
            <a:ext cx="6086475" cy="66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1"/>
          <p:cNvSpPr txBox="1"/>
          <p:nvPr/>
        </p:nvSpPr>
        <p:spPr>
          <a:xfrm>
            <a:off x="5973600" y="4738200"/>
            <a:ext cx="346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여기까지 하면 준비 완료입니다 😃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